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6" y="1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506F8-1AA6-44F6-AD99-819DF6534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75E495-8101-4847-BA0D-A722B9233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0F236-C952-4FBC-9BF9-FAA53C574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7592E-922E-4E16-A419-AE2AA906A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023CF-0A41-42FF-B028-E1A360416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18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CC696-AD2F-431D-878C-E787235C9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E2157-1262-4B31-B58D-326C171BA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7784A-5F9C-4612-A04F-39B2E37CC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0ED7C-C7E2-4867-BF82-3C7D7A130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75BEB-DC22-4C4E-A4FF-E5684B8F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1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A0CB28-6FDF-47A7-8C18-9D09C1CA21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6EF6D-ABEF-44DB-82E5-F43CCF16D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2B266-1C20-4D95-9C65-7AB036A94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64482-33E0-4A80-8A09-DF6177C0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16ED8-3127-44AC-ACA2-DAE268236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03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91E66-AF01-4E32-B2EE-E3CEFF314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70DB-0747-4CE1-861A-2FC5A6E60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3703A-F231-4A8D-B44F-F845CF29D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B58A2-5C5D-42CE-9E8B-26F93675B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4187F-F2A0-4355-B65C-1719A482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4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0D4C-5209-4FE5-B8C5-32A986271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23EF1-81D5-4C35-8C8D-57102D6E5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94FC1-756F-439C-8A12-27D2747D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467C6-F5D2-4E90-BD62-5CF6D6CC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B6E51-E2BE-4CFA-B92C-F0810EB0F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5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4B94-4A60-46A3-AE02-57B856A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E383B-AE8D-4FC7-B511-9CCD498CF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7D176-F264-46C1-8F19-138F68822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614E0-90C8-4587-B8EC-5F1E0E9D7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543FD-9B9D-4AC9-8136-F260158C5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BA2BA-EDEF-449F-8B24-3E2B39E5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58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A76F2-102D-4C5D-924C-87D427E1F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29AF2-ABB6-492D-8B70-5ECFEF153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64002-3C8D-413B-963D-BD3025E84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DDE5C-DC30-45CC-B328-EFC8870A8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691F9-FE61-4F6E-9B1C-C9D6D1A49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2E6F7-D055-4F74-A01F-1F5BC0A9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B923F-71F2-4EE0-ABC1-C04E8509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24755-D489-4074-9062-1DA2FBC1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67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F078-B910-4EAA-841E-42EC1D15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BBEAE0-C669-42CB-AC2E-B54CD8F9B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9A126-56DD-4153-8AAB-41DA64DA3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47914A-ED8B-4EB4-A680-0A53174B7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05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A4808F-94D3-456E-9091-7EDB927F9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80973A-C39A-4E93-81DA-B5943D753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4B025-963A-41D1-A8EF-C9FF5C67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6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6E498-3556-48F2-AEBB-43388309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23EDE-BF2D-4B6C-AB3C-B8D5009D0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5A67F-0E81-43BD-9E7E-9586E8D9A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B8731-F9B7-47D0-9A45-D8D3A563C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AFEA1-DB9D-45B1-8075-A727807E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DC3A2-22B5-4398-9071-C0A0E97D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EAC1-9E6A-4EC8-BF62-399A4DEA1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2DA0B-EFAC-4E0B-9F87-841A5AD2E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FCD83E-93B5-4BD8-98D1-3E28C0845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7DCF-CC05-4820-9140-A16D78BFB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15AAC-3A7B-46D2-A7F3-D335BAA5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E6E26-1EAB-448B-89C7-4AAE753A6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2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50E78E-932B-4601-9E17-CFB423A4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EBF88-FB28-4747-8C2D-D0E40A11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F2F95-EA53-4DB4-A18E-8A1BFC327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213B9-D9A7-4E6D-B4C5-8A2FC5C3880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0550C-0E93-49FD-9B3A-039E1586C4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293BE-DC1C-454C-9CC2-0B10711CC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5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9145A1-6251-4818-B0F7-3AA0FD883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DCD343-0FC0-420A-A862-700AA8C5B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6000" dirty="0" err="1">
                <a:solidFill>
                  <a:srgbClr val="FFFFFF"/>
                </a:solidFill>
              </a:rPr>
              <a:t>AdaBoosting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9B10A-67D7-4FE4-968F-557A5A791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1400" dirty="0">
                <a:solidFill>
                  <a:srgbClr val="FFFFFF"/>
                </a:solidFill>
              </a:rPr>
              <a:t>Dr. Linrui Zhang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</a:rPr>
              <a:t>University of Central Missouri</a:t>
            </a:r>
          </a:p>
        </p:txBody>
      </p:sp>
    </p:spTree>
    <p:extLst>
      <p:ext uri="{BB962C8B-B14F-4D97-AF65-F5344CB8AC3E}">
        <p14:creationId xmlns:p14="http://schemas.microsoft.com/office/powerpoint/2010/main" val="34975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F33D-38AD-469C-8A8A-C5C91CCE7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678331-6019-4C26-B03F-CBBA7370A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40074"/>
            <a:ext cx="10515600" cy="3722440"/>
          </a:xfrm>
        </p:spPr>
      </p:pic>
    </p:spTree>
    <p:extLst>
      <p:ext uri="{BB962C8B-B14F-4D97-AF65-F5344CB8AC3E}">
        <p14:creationId xmlns:p14="http://schemas.microsoft.com/office/powerpoint/2010/main" val="772787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C843A-EF7E-47F4-8ABD-29C9BAA21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 Boost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4A87A9-71E3-4AE2-BEEC-D7927B22D5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Initialize the data weighting coefficient {w</a:t>
                </a:r>
                <a:r>
                  <a:rPr lang="en-US" baseline="-25000" dirty="0"/>
                  <a:t>n</a:t>
                </a:r>
                <a:r>
                  <a:rPr lang="en-US" dirty="0"/>
                  <a:t>} by setting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dirty="0"/>
                  <a:t> for n = 1……N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(a) Fit a classifier G(x) to the training data by minimizing the weight error function.</a:t>
                </a:r>
              </a:p>
              <a:p>
                <a:pPr marL="0" indent="0">
                  <a:buNone/>
                </a:pPr>
                <a:r>
                  <a:rPr lang="en-US" dirty="0"/>
                  <a:t>       (b) Evaluate the quantities </a:t>
                </a:r>
                <a:r>
                  <a:rPr lang="el-GR" dirty="0"/>
                  <a:t>ε</a:t>
                </a:r>
                <a:r>
                  <a:rPr lang="en-US" dirty="0"/>
                  <a:t> and use the </a:t>
                </a:r>
                <a:r>
                  <a:rPr lang="el-GR" dirty="0"/>
                  <a:t>ε</a:t>
                </a:r>
                <a:r>
                  <a:rPr lang="en-US" dirty="0"/>
                  <a:t> to evaluate </a:t>
                </a:r>
                <a:r>
                  <a:rPr lang="el-GR" dirty="0"/>
                  <a:t>α</a:t>
                </a:r>
                <a:r>
                  <a:rPr lang="en-US" dirty="0"/>
                  <a:t>. </a:t>
                </a:r>
                <a:r>
                  <a:rPr lang="el-GR" dirty="0"/>
                  <a:t>α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num>
                      <m:den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     (c) Update the data weighting coefficient and normalize.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                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l-GR" dirty="0" smtClean="0"/>
                          <m:t>α</m:t>
                        </m:r>
                      </m:sup>
                    </m:sSup>
                  </m:oMath>
                </a14:m>
                <a:r>
                  <a:rPr lang="en-US" dirty="0"/>
                  <a:t>        if   G(x) = Y(x)</a:t>
                </a:r>
              </a:p>
              <a:p>
                <a:pPr marL="0" indent="0">
                  <a:buNone/>
                </a:pPr>
                <a:r>
                  <a:rPr lang="en-US" dirty="0"/>
                  <a:t>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/>
                        </m:ctrlPr>
                      </m:sSubPr>
                      <m:e>
                        <m:r>
                          <a:rPr lang="en-US"/>
                          <m:t>𝑤</m:t>
                        </m:r>
                      </m:e>
                      <m:sub>
                        <m:r>
                          <a:rPr lang="en-US"/>
                          <m:t>𝑛𝑒𝑤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/>
                        </m:ctrlPr>
                      </m:sSubPr>
                      <m:e>
                        <m:r>
                          <a:rPr lang="en-US"/>
                          <m:t>𝑤</m:t>
                        </m:r>
                      </m:e>
                      <m:sub>
                        <m:r>
                          <a:rPr lang="en-US"/>
                          <m:t>𝑜𝑙𝑑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az-Cyrl-AZ" dirty="0"/>
                  <a:t>Х</a:t>
                </a:r>
                <a:r>
                  <a:rPr lang="en-US" dirty="0"/>
                  <a:t>  </a:t>
                </a:r>
              </a:p>
              <a:p>
                <a:pPr marL="0" indent="0">
                  <a:buNone/>
                </a:pPr>
                <a:r>
                  <a:rPr lang="en-US" dirty="0"/>
                  <a:t>                         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m:rPr>
                            <m:nor/>
                          </m:rPr>
                          <a:rPr lang="el-GR" dirty="0" smtClean="0"/>
                          <m:t>α</m:t>
                        </m:r>
                      </m:sup>
                    </m:sSup>
                  </m:oMath>
                </a14:m>
                <a:r>
                  <a:rPr lang="en-US" dirty="0"/>
                  <a:t>          if    G(x) ≠ Y(x)</a:t>
                </a:r>
              </a:p>
              <a:p>
                <a:pPr marL="514350" indent="-514350">
                  <a:buFont typeface="+mj-lt"/>
                  <a:buAutoNum type="arabicPeriod" startAt="3"/>
                </a:pPr>
                <a:r>
                  <a:rPr lang="en-US" dirty="0"/>
                  <a:t>Y(x) = sign(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/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/>
                          <m:t>𝑚</m:t>
                        </m:r>
                        <m:r>
                          <a:rPr lang="en-US"/>
                          <m:t>=1</m:t>
                        </m:r>
                      </m:sub>
                      <m:sup>
                        <m:r>
                          <a:rPr lang="en-US"/>
                          <m:t>𝑚</m:t>
                        </m:r>
                      </m:sup>
                      <m:e>
                        <m:r>
                          <m:rPr>
                            <m:nor/>
                          </m:rPr>
                          <a:rPr lang="el-GR" dirty="0"/>
                          <m:t>α</m:t>
                        </m:r>
                        <m:r>
                          <a:rPr lang="en-US" baseline="-25000" dirty="0"/>
                          <m:t>𝑚</m:t>
                        </m:r>
                        <m:r>
                          <a:rPr lang="en-US" dirty="0"/>
                          <m:t>𝐺</m:t>
                        </m:r>
                        <m:r>
                          <a:rPr lang="en-US" baseline="-25000" dirty="0"/>
                          <m:t>𝑚</m:t>
                        </m:r>
                        <m:r>
                          <a:rPr lang="en-US" dirty="0"/>
                          <m:t>(</m:t>
                        </m:r>
                        <m:r>
                          <a:rPr lang="en-US" dirty="0"/>
                          <m:t>𝑥</m:t>
                        </m:r>
                        <m:r>
                          <a:rPr lang="en-US" dirty="0"/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)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4A87A9-71E3-4AE2-BEEC-D7927B22D5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1" t="-2241" r="-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Left Brace 3">
            <a:extLst>
              <a:ext uri="{FF2B5EF4-FFF2-40B4-BE49-F238E27FC236}">
                <a16:creationId xmlns:a16="http://schemas.microsoft.com/office/drawing/2014/main" id="{0096246F-FC84-4B02-AC11-B183D71DECE9}"/>
              </a:ext>
            </a:extLst>
          </p:cNvPr>
          <p:cNvSpPr/>
          <p:nvPr/>
        </p:nvSpPr>
        <p:spPr>
          <a:xfrm>
            <a:off x="3563178" y="4383157"/>
            <a:ext cx="59635" cy="815008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3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F7C9-9E48-496F-A80C-042EA4850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--  initialization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C224427-B089-4100-A217-ECDFF4615D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85909"/>
              </p:ext>
            </p:extLst>
          </p:nvPr>
        </p:nvGraphicFramePr>
        <p:xfrm>
          <a:off x="838200" y="1825625"/>
          <a:ext cx="10515604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C7B2DEC-20EA-452A-9516-E54E7D846B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0672051"/>
              </p:ext>
            </p:extLst>
          </p:nvPr>
        </p:nvGraphicFramePr>
        <p:xfrm>
          <a:off x="838200" y="3429000"/>
          <a:ext cx="10515604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186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6E026F-B4A5-469B-B867-586664EB2DE6}"/>
              </a:ext>
            </a:extLst>
          </p:cNvPr>
          <p:cNvSpPr txBox="1"/>
          <p:nvPr/>
        </p:nvSpPr>
        <p:spPr>
          <a:xfrm>
            <a:off x="775252" y="2877379"/>
            <a:ext cx="1073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CC61C60-05AD-4E27-891A-959757B69F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5485970"/>
              </p:ext>
            </p:extLst>
          </p:nvPr>
        </p:nvGraphicFramePr>
        <p:xfrm>
          <a:off x="838200" y="5359053"/>
          <a:ext cx="10515604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1864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4677057-7DC9-4192-8EDF-9DEA0187BB90}"/>
              </a:ext>
            </a:extLst>
          </p:cNvPr>
          <p:cNvSpPr txBox="1"/>
          <p:nvPr/>
        </p:nvSpPr>
        <p:spPr>
          <a:xfrm>
            <a:off x="775252" y="476562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Classifier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4B4262-6653-4F06-9061-2BB11542D91F}"/>
              </a:ext>
            </a:extLst>
          </p:cNvPr>
          <p:cNvCxnSpPr/>
          <p:nvPr/>
        </p:nvCxnSpPr>
        <p:spPr>
          <a:xfrm>
            <a:off x="4621696" y="5134952"/>
            <a:ext cx="0" cy="1559052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7D646DB-AFC2-47AA-AC6C-04CCF0ABDFB5}"/>
              </a:ext>
            </a:extLst>
          </p:cNvPr>
          <p:cNvSpPr/>
          <p:nvPr/>
        </p:nvSpPr>
        <p:spPr>
          <a:xfrm>
            <a:off x="7479196" y="5223013"/>
            <a:ext cx="2579204" cy="134178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0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35321-DA04-4923-BD67-005327AD4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iteration I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085878-26C4-4FAF-81C4-5C8D8B8270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309564"/>
              </p:ext>
            </p:extLst>
          </p:nvPr>
        </p:nvGraphicFramePr>
        <p:xfrm>
          <a:off x="838196" y="2322648"/>
          <a:ext cx="10515604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186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BADF0A5-CE45-45D7-9922-6AB17819BC61}"/>
              </a:ext>
            </a:extLst>
          </p:cNvPr>
          <p:cNvSpPr txBox="1"/>
          <p:nvPr/>
        </p:nvSpPr>
        <p:spPr>
          <a:xfrm>
            <a:off x="775248" y="172921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Classifier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8F812D2-3F40-43B3-8D85-2655BD7CF3F0}"/>
              </a:ext>
            </a:extLst>
          </p:cNvPr>
          <p:cNvCxnSpPr/>
          <p:nvPr/>
        </p:nvCxnSpPr>
        <p:spPr>
          <a:xfrm>
            <a:off x="4621692" y="2098547"/>
            <a:ext cx="0" cy="1559052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97BB813-17C8-4099-B2D4-12E87C37E3BA}"/>
              </a:ext>
            </a:extLst>
          </p:cNvPr>
          <p:cNvSpPr/>
          <p:nvPr/>
        </p:nvSpPr>
        <p:spPr>
          <a:xfrm>
            <a:off x="7479192" y="2186608"/>
            <a:ext cx="2579204" cy="134178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EDB13-FA60-4F7C-9515-AC93B737D627}"/>
              </a:ext>
            </a:extLst>
          </p:cNvPr>
          <p:cNvSpPr txBox="1"/>
          <p:nvPr/>
        </p:nvSpPr>
        <p:spPr>
          <a:xfrm>
            <a:off x="7623313" y="1730885"/>
            <a:ext cx="213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Misclassified data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50FCA1-F7A9-4F61-B605-2A09BCA6CD49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621692" y="1711712"/>
            <a:ext cx="191330" cy="222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E047D26-2353-46F1-ADB0-94E0B659FC42}"/>
              </a:ext>
            </a:extLst>
          </p:cNvPr>
          <p:cNvSpPr txBox="1"/>
          <p:nvPr/>
        </p:nvSpPr>
        <p:spPr>
          <a:xfrm>
            <a:off x="4813022" y="1111547"/>
            <a:ext cx="2136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1    x ≤ 2.5  </a:t>
            </a:r>
          </a:p>
          <a:p>
            <a:r>
              <a:rPr lang="en-US" dirty="0"/>
              <a:t>G</a:t>
            </a:r>
            <a:r>
              <a:rPr lang="en-US" baseline="-25000" dirty="0"/>
              <a:t>1</a:t>
            </a:r>
            <a:r>
              <a:rPr lang="en-US" dirty="0"/>
              <a:t> = </a:t>
            </a:r>
          </a:p>
          <a:p>
            <a:r>
              <a:rPr lang="en-US" dirty="0"/>
              <a:t>            -1    x &gt; 2.5</a:t>
            </a:r>
          </a:p>
          <a:p>
            <a:r>
              <a:rPr lang="en-US" dirty="0"/>
              <a:t> 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398C2B47-B526-4FAF-ABE4-784BEFCCD19E}"/>
              </a:ext>
            </a:extLst>
          </p:cNvPr>
          <p:cNvSpPr/>
          <p:nvPr/>
        </p:nvSpPr>
        <p:spPr>
          <a:xfrm>
            <a:off x="5382043" y="1302231"/>
            <a:ext cx="104361" cy="58143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DAA737-77A6-4DA8-8610-60709E76B400}"/>
              </a:ext>
            </a:extLst>
          </p:cNvPr>
          <p:cNvSpPr txBox="1"/>
          <p:nvPr/>
        </p:nvSpPr>
        <p:spPr>
          <a:xfrm>
            <a:off x="838196" y="4493379"/>
            <a:ext cx="375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l-GR" dirty="0"/>
              <a:t>ε</a:t>
            </a:r>
            <a:r>
              <a:rPr lang="en-US" dirty="0"/>
              <a:t> = 1*0.1 + 1*0.1 + 1*0.1 = 0.3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982C420-89E3-42AA-BB85-95A7114D1C82}"/>
                  </a:ext>
                </a:extLst>
              </p:cNvPr>
              <p:cNvSpPr txBox="1"/>
              <p:nvPr/>
            </p:nvSpPr>
            <p:spPr>
              <a:xfrm>
                <a:off x="905698" y="5163378"/>
                <a:ext cx="3175552" cy="5349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dirty="0"/>
                  <a:t>α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num>
                      <m:den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den>
                    </m:f>
                  </m:oMath>
                </a14:m>
                <a:r>
                  <a:rPr lang="en-US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0.3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0.3</m:t>
                        </m:r>
                      </m:den>
                    </m:f>
                  </m:oMath>
                </a14:m>
                <a:r>
                  <a:rPr lang="en-US" dirty="0"/>
                  <a:t> =  0.42</a:t>
                </a: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982C420-89E3-42AA-BB85-95A7114D1C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98" y="5163378"/>
                <a:ext cx="3175552" cy="534955"/>
              </a:xfrm>
              <a:prstGeom prst="rect">
                <a:avLst/>
              </a:prstGeom>
              <a:blipFill>
                <a:blip r:embed="rId2"/>
                <a:stretch>
                  <a:fillRect l="-1731" b="-6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C2049E2C-6F35-4612-9DB0-404C1AD6FE87}"/>
              </a:ext>
            </a:extLst>
          </p:cNvPr>
          <p:cNvSpPr txBox="1"/>
          <p:nvPr/>
        </p:nvSpPr>
        <p:spPr>
          <a:xfrm>
            <a:off x="905698" y="3823381"/>
            <a:ext cx="2031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Calculate </a:t>
            </a:r>
            <a:r>
              <a:rPr lang="el-GR" dirty="0"/>
              <a:t>ε</a:t>
            </a:r>
            <a:r>
              <a:rPr lang="en-US" dirty="0"/>
              <a:t> </a:t>
            </a:r>
            <a:r>
              <a:rPr lang="el-GR" dirty="0"/>
              <a:t>α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BAEF18-B4B4-457D-9BCD-FFA85816AF86}"/>
              </a:ext>
            </a:extLst>
          </p:cNvPr>
          <p:cNvSpPr txBox="1"/>
          <p:nvPr/>
        </p:nvSpPr>
        <p:spPr>
          <a:xfrm>
            <a:off x="4621692" y="3816230"/>
            <a:ext cx="114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3C5762D-1EEA-44A3-9397-B2256507E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692" y="4317440"/>
            <a:ext cx="3756990" cy="8288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2EFE197-6A6D-4E16-B69F-2F7DD76AFA70}"/>
                  </a:ext>
                </a:extLst>
              </p:cNvPr>
              <p:cNvSpPr txBox="1"/>
              <p:nvPr/>
            </p:nvSpPr>
            <p:spPr>
              <a:xfrm>
                <a:off x="4661447" y="5445485"/>
                <a:ext cx="371723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= 0.1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−0.42</m:t>
                        </m:r>
                      </m:sup>
                    </m:sSup>
                  </m:oMath>
                </a14:m>
                <a:r>
                  <a:rPr lang="en-US" dirty="0"/>
                  <a:t> = 0.065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b>
                    </m:sSub>
                  </m:oMath>
                </a14:m>
                <a:r>
                  <a:rPr lang="en-US" dirty="0"/>
                  <a:t> = 0.065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dirty="0"/>
                  <a:t> = 0.1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0.42</m:t>
                        </m:r>
                      </m:sup>
                    </m:sSup>
                  </m:oMath>
                </a14:m>
                <a:r>
                  <a:rPr lang="en-US" dirty="0"/>
                  <a:t> = 0.15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</m:oMath>
                </a14:m>
                <a:r>
                  <a:rPr lang="en-US" dirty="0"/>
                  <a:t>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dirty="0"/>
                  <a:t> = 0.15 </a:t>
                </a: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2EFE197-6A6D-4E16-B69F-2F7DD76AFA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1447" y="5445485"/>
                <a:ext cx="3717235" cy="1200329"/>
              </a:xfrm>
              <a:prstGeom prst="rect">
                <a:avLst/>
              </a:prstGeom>
              <a:blipFill>
                <a:blip r:embed="rId4"/>
                <a:stretch>
                  <a:fillRect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EF41C05-C701-4FD7-BA4A-EFE4BC9A033C}"/>
              </a:ext>
            </a:extLst>
          </p:cNvPr>
          <p:cNvSpPr txBox="1"/>
          <p:nvPr/>
        </p:nvSpPr>
        <p:spPr>
          <a:xfrm>
            <a:off x="8999883" y="3823381"/>
            <a:ext cx="1545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9D30C46-10EE-4F5B-9B44-5F63AF0D7EAF}"/>
                  </a:ext>
                </a:extLst>
              </p:cNvPr>
              <p:cNvSpPr txBox="1"/>
              <p:nvPr/>
            </p:nvSpPr>
            <p:spPr>
              <a:xfrm>
                <a:off x="9084365" y="4427883"/>
                <a:ext cx="2474844" cy="1328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 …+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9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= 0.072</a:t>
                </a:r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</m:oMath>
                </a14:m>
                <a:r>
                  <a:rPr lang="en-US" dirty="0"/>
                  <a:t> = 0.17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9D30C46-10EE-4F5B-9B44-5F63AF0D7E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84365" y="4427883"/>
                <a:ext cx="2474844" cy="1328312"/>
              </a:xfrm>
              <a:prstGeom prst="rect">
                <a:avLst/>
              </a:prstGeom>
              <a:blipFill>
                <a:blip r:embed="rId5"/>
                <a:stretch>
                  <a:fillRect r="-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5069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2A349-B32E-43D3-AB25-F3216AFF7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iteration II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F9DDA03-6AB0-47CE-ABAE-F340B60660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7699546"/>
              </p:ext>
            </p:extLst>
          </p:nvPr>
        </p:nvGraphicFramePr>
        <p:xfrm>
          <a:off x="838196" y="2322648"/>
          <a:ext cx="10515604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186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B69E1E-C4A4-4373-8949-9896B9168E88}"/>
              </a:ext>
            </a:extLst>
          </p:cNvPr>
          <p:cNvSpPr txBox="1"/>
          <p:nvPr/>
        </p:nvSpPr>
        <p:spPr>
          <a:xfrm>
            <a:off x="775248" y="172921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Classifier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1D2C3A-B16A-4474-B98E-C936AA35964C}"/>
              </a:ext>
            </a:extLst>
          </p:cNvPr>
          <p:cNvSpPr txBox="1"/>
          <p:nvPr/>
        </p:nvSpPr>
        <p:spPr>
          <a:xfrm>
            <a:off x="5103743" y="1729215"/>
            <a:ext cx="213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Misclassified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74189-43E3-4B90-AC2F-65CE047F0F59}"/>
              </a:ext>
            </a:extLst>
          </p:cNvPr>
          <p:cNvSpPr txBox="1"/>
          <p:nvPr/>
        </p:nvSpPr>
        <p:spPr>
          <a:xfrm>
            <a:off x="8363778" y="579212"/>
            <a:ext cx="2136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1    x ≤ 8.5  </a:t>
            </a:r>
          </a:p>
          <a:p>
            <a:r>
              <a:rPr lang="en-US" dirty="0"/>
              <a:t>G</a:t>
            </a:r>
            <a:r>
              <a:rPr lang="en-US" baseline="-25000" dirty="0"/>
              <a:t>2</a:t>
            </a:r>
            <a:r>
              <a:rPr lang="en-US" dirty="0"/>
              <a:t> = </a:t>
            </a:r>
          </a:p>
          <a:p>
            <a:r>
              <a:rPr lang="en-US" dirty="0"/>
              <a:t>            -1    x &gt; 8.5</a:t>
            </a:r>
          </a:p>
          <a:p>
            <a:r>
              <a:rPr lang="en-US" dirty="0"/>
              <a:t> 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1CA314F0-45DA-4C8E-B7E3-749EE799AC6E}"/>
              </a:ext>
            </a:extLst>
          </p:cNvPr>
          <p:cNvSpPr/>
          <p:nvPr/>
        </p:nvSpPr>
        <p:spPr>
          <a:xfrm>
            <a:off x="8915400" y="743208"/>
            <a:ext cx="104361" cy="58143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8C9BB5-3DBA-459A-B6BF-0436DABDFF6F}"/>
              </a:ext>
            </a:extLst>
          </p:cNvPr>
          <p:cNvCxnSpPr>
            <a:cxnSpLocks/>
          </p:cNvCxnSpPr>
          <p:nvPr/>
        </p:nvCxnSpPr>
        <p:spPr>
          <a:xfrm flipV="1">
            <a:off x="1813891" y="3396342"/>
            <a:ext cx="417444" cy="129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8EC32C3-A064-4A0D-9768-6A1E0CC5C9B4}"/>
              </a:ext>
            </a:extLst>
          </p:cNvPr>
          <p:cNvSpPr txBox="1"/>
          <p:nvPr/>
        </p:nvSpPr>
        <p:spPr>
          <a:xfrm>
            <a:off x="119258" y="3377527"/>
            <a:ext cx="2782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Weights are updated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EED3D7-B4A5-4A2B-A4DC-3C4CFF0448B1}"/>
              </a:ext>
            </a:extLst>
          </p:cNvPr>
          <p:cNvCxnSpPr/>
          <p:nvPr/>
        </p:nvCxnSpPr>
        <p:spPr>
          <a:xfrm>
            <a:off x="10301909" y="2144942"/>
            <a:ext cx="0" cy="14679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8031F1-25B9-425F-9C98-EFEA737885A3}"/>
              </a:ext>
            </a:extLst>
          </p:cNvPr>
          <p:cNvCxnSpPr/>
          <p:nvPr/>
        </p:nvCxnSpPr>
        <p:spPr>
          <a:xfrm>
            <a:off x="9934161" y="1615109"/>
            <a:ext cx="288235" cy="427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448DCC7-8DBA-4BCB-BBAC-0D577B18A32E}"/>
              </a:ext>
            </a:extLst>
          </p:cNvPr>
          <p:cNvSpPr/>
          <p:nvPr/>
        </p:nvSpPr>
        <p:spPr>
          <a:xfrm>
            <a:off x="4616722" y="2144942"/>
            <a:ext cx="2579204" cy="134178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D9D425-32A3-434B-B997-BD5424A51009}"/>
              </a:ext>
            </a:extLst>
          </p:cNvPr>
          <p:cNvSpPr txBox="1"/>
          <p:nvPr/>
        </p:nvSpPr>
        <p:spPr>
          <a:xfrm>
            <a:off x="838196" y="4493379"/>
            <a:ext cx="375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l-GR" dirty="0"/>
              <a:t>ε</a:t>
            </a:r>
            <a:r>
              <a:rPr lang="en-US" dirty="0"/>
              <a:t> = 0.073 * 3= 0.216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AFAD771-DB18-4321-A9F6-75C65BE53174}"/>
                  </a:ext>
                </a:extLst>
              </p:cNvPr>
              <p:cNvSpPr txBox="1"/>
              <p:nvPr/>
            </p:nvSpPr>
            <p:spPr>
              <a:xfrm>
                <a:off x="905698" y="5163378"/>
                <a:ext cx="3348250" cy="527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dirty="0"/>
                  <a:t>α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num>
                      <m:den>
                        <m:r>
                          <m:rPr>
                            <m:nor/>
                          </m:rPr>
                          <a:rPr lang="el-GR" dirty="0" smtClean="0"/>
                          <m:t>ε</m:t>
                        </m:r>
                      </m:den>
                    </m:f>
                  </m:oMath>
                </a14:m>
                <a:r>
                  <a:rPr lang="en-US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0.216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 smtClean="0"/>
                          <m:t>0.216</m:t>
                        </m:r>
                      </m:den>
                    </m:f>
                  </m:oMath>
                </a14:m>
                <a:r>
                  <a:rPr lang="en-US" dirty="0"/>
                  <a:t> =  0.645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AFAD771-DB18-4321-A9F6-75C65BE531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98" y="5163378"/>
                <a:ext cx="3348250" cy="527645"/>
              </a:xfrm>
              <a:prstGeom prst="rect">
                <a:avLst/>
              </a:prstGeom>
              <a:blipFill>
                <a:blip r:embed="rId2"/>
                <a:stretch>
                  <a:fillRect l="-1639" r="-182"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97F515A3-333E-4908-B931-4117B32E0FD2}"/>
              </a:ext>
            </a:extLst>
          </p:cNvPr>
          <p:cNvSpPr txBox="1"/>
          <p:nvPr/>
        </p:nvSpPr>
        <p:spPr>
          <a:xfrm>
            <a:off x="905698" y="3823381"/>
            <a:ext cx="2031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Calculate </a:t>
            </a:r>
            <a:r>
              <a:rPr lang="el-GR" dirty="0"/>
              <a:t>ε</a:t>
            </a:r>
            <a:r>
              <a:rPr lang="en-US" dirty="0"/>
              <a:t> </a:t>
            </a:r>
            <a:r>
              <a:rPr lang="el-GR" dirty="0"/>
              <a:t>α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AC5917-C47B-483F-8367-3893A75678D5}"/>
              </a:ext>
            </a:extLst>
          </p:cNvPr>
          <p:cNvSpPr txBox="1"/>
          <p:nvPr/>
        </p:nvSpPr>
        <p:spPr>
          <a:xfrm>
            <a:off x="4621692" y="3816230"/>
            <a:ext cx="114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6D34BBE-B7EC-4F67-A4A8-01B811C0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788" y="4196570"/>
            <a:ext cx="3756990" cy="8288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A3960E2-C662-4A17-BC0A-7F3A0D5ED60A}"/>
                  </a:ext>
                </a:extLst>
              </p:cNvPr>
              <p:cNvSpPr txBox="1"/>
              <p:nvPr/>
            </p:nvSpPr>
            <p:spPr>
              <a:xfrm>
                <a:off x="4651509" y="5163378"/>
                <a:ext cx="3717235" cy="1763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= 0.072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−0.645</m:t>
                        </m:r>
                      </m:sup>
                    </m:sSup>
                  </m:oMath>
                </a14:m>
                <a:r>
                  <a:rPr lang="en-US" dirty="0"/>
                  <a:t> = 0.037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b>
                    </m:sSub>
                  </m:oMath>
                </a14:m>
                <a:r>
                  <a:rPr lang="en-US" dirty="0"/>
                  <a:t> = 0.065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dirty="0"/>
                  <a:t> = 0.17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−0.645</m:t>
                        </m:r>
                      </m:sup>
                    </m:sSup>
                  </m:oMath>
                </a14:m>
                <a:r>
                  <a:rPr lang="en-US" dirty="0"/>
                  <a:t> = 0.0891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r>
                  <a:rPr lang="en-US" dirty="0"/>
                  <a:t> = 0.0891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 = 0.072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0.645</m:t>
                        </m:r>
                      </m:sup>
                    </m:sSup>
                  </m:oMath>
                </a14:m>
                <a:r>
                  <a:rPr lang="en-US" dirty="0"/>
                  <a:t> = 0.137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dirty="0"/>
                  <a:t> = 0.15 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A3960E2-C662-4A17-BC0A-7F3A0D5ED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9" y="5163378"/>
                <a:ext cx="3717235" cy="1763560"/>
              </a:xfrm>
              <a:prstGeom prst="rect">
                <a:avLst/>
              </a:prstGeom>
              <a:blipFill>
                <a:blip r:embed="rId4"/>
                <a:stretch>
                  <a:fillRect t="-1384" b="-4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E6659703-9A9A-4F3A-B9CD-B1CF6C243143}"/>
              </a:ext>
            </a:extLst>
          </p:cNvPr>
          <p:cNvSpPr txBox="1"/>
          <p:nvPr/>
        </p:nvSpPr>
        <p:spPr>
          <a:xfrm>
            <a:off x="8999883" y="3823381"/>
            <a:ext cx="1545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5D2CF21-A75F-44E2-9B21-8F5BB49CF4D8}"/>
                  </a:ext>
                </a:extLst>
              </p:cNvPr>
              <p:cNvSpPr txBox="1"/>
              <p:nvPr/>
            </p:nvSpPr>
            <p:spPr>
              <a:xfrm>
                <a:off x="9064486" y="4403220"/>
                <a:ext cx="2847561" cy="1882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 …+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9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= 0.0448</a:t>
                </a:r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dirty="0"/>
                  <a:t> = 0.108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 = 0.166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5D2CF21-A75F-44E2-9B21-8F5BB49CF4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4486" y="4403220"/>
                <a:ext cx="2847561" cy="18823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8176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8CCFD-A08C-42D7-B1EB-517556D9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iteration III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C00E8D-49A3-4AD9-86A6-8E4ABA8171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 – iteration II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D0C3FC-D16D-4A5D-A995-FA55B4E792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7303703"/>
              </p:ext>
            </p:extLst>
          </p:nvPr>
        </p:nvGraphicFramePr>
        <p:xfrm>
          <a:off x="838196" y="2322648"/>
          <a:ext cx="10515604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186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A194DC0-C0AF-403F-9075-AAC94853C27C}"/>
              </a:ext>
            </a:extLst>
          </p:cNvPr>
          <p:cNvSpPr txBox="1"/>
          <p:nvPr/>
        </p:nvSpPr>
        <p:spPr>
          <a:xfrm>
            <a:off x="775248" y="1729215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Classifier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8B2C81-D8F9-44EC-8D3E-4BE558FB0606}"/>
              </a:ext>
            </a:extLst>
          </p:cNvPr>
          <p:cNvCxnSpPr>
            <a:cxnSpLocks/>
          </p:cNvCxnSpPr>
          <p:nvPr/>
        </p:nvCxnSpPr>
        <p:spPr>
          <a:xfrm flipV="1">
            <a:off x="1813891" y="3396342"/>
            <a:ext cx="417444" cy="129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C8D6AB-99BC-4BBC-BB52-2260314FEE83}"/>
              </a:ext>
            </a:extLst>
          </p:cNvPr>
          <p:cNvCxnSpPr/>
          <p:nvPr/>
        </p:nvCxnSpPr>
        <p:spPr>
          <a:xfrm>
            <a:off x="7399683" y="2098547"/>
            <a:ext cx="0" cy="14679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580969F-F3E7-4482-8E41-D10738919ABD}"/>
              </a:ext>
            </a:extLst>
          </p:cNvPr>
          <p:cNvSpPr txBox="1"/>
          <p:nvPr/>
        </p:nvSpPr>
        <p:spPr>
          <a:xfrm>
            <a:off x="8363778" y="579212"/>
            <a:ext cx="2136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1    x ≤ 5.5  </a:t>
            </a:r>
          </a:p>
          <a:p>
            <a:r>
              <a:rPr lang="en-US" dirty="0"/>
              <a:t>G</a:t>
            </a:r>
            <a:r>
              <a:rPr lang="en-US" baseline="-25000" dirty="0"/>
              <a:t>3</a:t>
            </a:r>
            <a:r>
              <a:rPr lang="en-US" dirty="0"/>
              <a:t> = </a:t>
            </a:r>
          </a:p>
          <a:p>
            <a:r>
              <a:rPr lang="en-US" dirty="0"/>
              <a:t>            -1    x &gt; 5.5</a:t>
            </a:r>
          </a:p>
          <a:p>
            <a:r>
              <a:rPr lang="en-US" dirty="0"/>
              <a:t> 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3CE311C4-5CBA-437B-B33D-B42B1054D082}"/>
              </a:ext>
            </a:extLst>
          </p:cNvPr>
          <p:cNvSpPr/>
          <p:nvPr/>
        </p:nvSpPr>
        <p:spPr>
          <a:xfrm>
            <a:off x="8915400" y="743208"/>
            <a:ext cx="104361" cy="58143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624BC-EB16-4BE7-B5D4-565ABBFB3D00}"/>
              </a:ext>
            </a:extLst>
          </p:cNvPr>
          <p:cNvCxnSpPr/>
          <p:nvPr/>
        </p:nvCxnSpPr>
        <p:spPr>
          <a:xfrm flipH="1">
            <a:off x="7598465" y="1371600"/>
            <a:ext cx="839857" cy="546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9984D3-27C8-4FDF-B717-449CB19D7862}"/>
              </a:ext>
            </a:extLst>
          </p:cNvPr>
          <p:cNvSpPr txBox="1"/>
          <p:nvPr/>
        </p:nvSpPr>
        <p:spPr>
          <a:xfrm>
            <a:off x="144106" y="3448166"/>
            <a:ext cx="2782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Weights are updated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01C88A-1FDC-4990-BA59-E78DF0351944}"/>
                  </a:ext>
                </a:extLst>
              </p:cNvPr>
              <p:cNvSpPr txBox="1"/>
              <p:nvPr/>
            </p:nvSpPr>
            <p:spPr>
              <a:xfrm>
                <a:off x="905698" y="4288735"/>
                <a:ext cx="33482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dirty="0"/>
                  <a:t>α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0.75203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01C88A-1FDC-4990-BA59-E78DF0351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98" y="4288735"/>
                <a:ext cx="3348250" cy="369332"/>
              </a:xfrm>
              <a:prstGeom prst="rect">
                <a:avLst/>
              </a:prstGeom>
              <a:blipFill>
                <a:blip r:embed="rId2"/>
                <a:stretch>
                  <a:fillRect l="-1639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4C274C04-5C18-430B-9C70-07BE593C8403}"/>
              </a:ext>
            </a:extLst>
          </p:cNvPr>
          <p:cNvSpPr txBox="1"/>
          <p:nvPr/>
        </p:nvSpPr>
        <p:spPr>
          <a:xfrm>
            <a:off x="905698" y="3823381"/>
            <a:ext cx="2031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Calculate </a:t>
            </a:r>
            <a:r>
              <a:rPr lang="el-GR" dirty="0"/>
              <a:t>α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9AA9E3-6E9D-4D51-B436-D99A3F20F4FD}"/>
              </a:ext>
            </a:extLst>
          </p:cNvPr>
          <p:cNvSpPr txBox="1"/>
          <p:nvPr/>
        </p:nvSpPr>
        <p:spPr>
          <a:xfrm>
            <a:off x="6356902" y="4042281"/>
            <a:ext cx="511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G(x) = sign (0.42G</a:t>
            </a:r>
            <a:r>
              <a:rPr lang="en-US" baseline="-25000" dirty="0"/>
              <a:t>1</a:t>
            </a:r>
            <a:r>
              <a:rPr lang="en-US" dirty="0"/>
              <a:t>(x) + 0.645G</a:t>
            </a:r>
            <a:r>
              <a:rPr lang="en-US" baseline="-25000" dirty="0"/>
              <a:t>2</a:t>
            </a:r>
            <a:r>
              <a:rPr lang="en-US" dirty="0"/>
              <a:t>(x) + 0.752G</a:t>
            </a:r>
            <a:r>
              <a:rPr lang="en-US" baseline="-25000" dirty="0"/>
              <a:t>3</a:t>
            </a:r>
            <a:r>
              <a:rPr lang="en-US" dirty="0"/>
              <a:t>(x))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B8BA5-8F20-40D9-9900-CFAD75A2BDC7}"/>
              </a:ext>
            </a:extLst>
          </p:cNvPr>
          <p:cNvSpPr txBox="1"/>
          <p:nvPr/>
        </p:nvSpPr>
        <p:spPr>
          <a:xfrm>
            <a:off x="838196" y="4797785"/>
            <a:ext cx="511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G(x) = 0.42G</a:t>
            </a:r>
            <a:r>
              <a:rPr lang="en-US" baseline="-25000" dirty="0"/>
              <a:t>1</a:t>
            </a:r>
            <a:r>
              <a:rPr lang="en-US" dirty="0"/>
              <a:t>(x) + 0.645G</a:t>
            </a:r>
            <a:r>
              <a:rPr lang="en-US" baseline="-25000" dirty="0"/>
              <a:t>2</a:t>
            </a:r>
            <a:r>
              <a:rPr lang="en-US" dirty="0"/>
              <a:t>(x) + 0.752G</a:t>
            </a:r>
            <a:r>
              <a:rPr lang="en-US" baseline="-25000" dirty="0"/>
              <a:t>3</a:t>
            </a:r>
            <a:r>
              <a:rPr lang="en-US" dirty="0"/>
              <a:t>(x)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0481E6-6B5C-4686-B827-6F7AB2C01080}"/>
              </a:ext>
            </a:extLst>
          </p:cNvPr>
          <p:cNvSpPr txBox="1"/>
          <p:nvPr/>
        </p:nvSpPr>
        <p:spPr>
          <a:xfrm>
            <a:off x="852900" y="5511634"/>
            <a:ext cx="3112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0.3218      x ≤ 2.5</a:t>
            </a:r>
          </a:p>
          <a:p>
            <a:r>
              <a:rPr lang="en-US" dirty="0"/>
              <a:t>              -0.5254     2.5 &lt;  x ≤ 5.5 </a:t>
            </a:r>
          </a:p>
          <a:p>
            <a:r>
              <a:rPr lang="en-US" dirty="0"/>
              <a:t>G(X)</a:t>
            </a:r>
            <a:r>
              <a:rPr lang="en-US" baseline="-25000" dirty="0"/>
              <a:t> </a:t>
            </a:r>
            <a:r>
              <a:rPr lang="en-US" dirty="0"/>
              <a:t>=    0.9774     5.5 ≤  x &lt; 8.5 </a:t>
            </a:r>
          </a:p>
          <a:p>
            <a:r>
              <a:rPr lang="en-US" dirty="0"/>
              <a:t>              -0.3218    x &gt; 5.5</a:t>
            </a:r>
          </a:p>
          <a:p>
            <a:r>
              <a:rPr lang="en-US" dirty="0"/>
              <a:t> </a:t>
            </a: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2A4620D6-9958-429A-B918-779A7C9EF6D2}"/>
              </a:ext>
            </a:extLst>
          </p:cNvPr>
          <p:cNvSpPr/>
          <p:nvPr/>
        </p:nvSpPr>
        <p:spPr>
          <a:xfrm>
            <a:off x="1535586" y="5668859"/>
            <a:ext cx="129218" cy="86087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BB040D-4415-41E9-B139-B041CD7F93F2}"/>
              </a:ext>
            </a:extLst>
          </p:cNvPr>
          <p:cNvSpPr txBox="1"/>
          <p:nvPr/>
        </p:nvSpPr>
        <p:spPr>
          <a:xfrm>
            <a:off x="6637878" y="4887415"/>
            <a:ext cx="41786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1      x ≤ 2.5</a:t>
            </a:r>
          </a:p>
          <a:p>
            <a:r>
              <a:rPr lang="en-US" dirty="0"/>
              <a:t>                        -1     2.5 &lt;  x ≤ 5.5 </a:t>
            </a:r>
          </a:p>
          <a:p>
            <a:r>
              <a:rPr lang="en-US" dirty="0"/>
              <a:t>Sign(G(X))</a:t>
            </a:r>
            <a:r>
              <a:rPr lang="en-US" baseline="-25000" dirty="0"/>
              <a:t> </a:t>
            </a:r>
            <a:r>
              <a:rPr lang="en-US" dirty="0"/>
              <a:t>=    1     5.5 ≤  x &lt; 8.5 </a:t>
            </a:r>
          </a:p>
          <a:p>
            <a:r>
              <a:rPr lang="en-US" dirty="0"/>
              <a:t>                        -1    x &gt; 5.5</a:t>
            </a:r>
          </a:p>
          <a:p>
            <a:r>
              <a:rPr lang="en-US" dirty="0"/>
              <a:t> </a:t>
            </a: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A6BC2CC1-95EC-4E9C-BF45-E6935D0774A3}"/>
              </a:ext>
            </a:extLst>
          </p:cNvPr>
          <p:cNvSpPr/>
          <p:nvPr/>
        </p:nvSpPr>
        <p:spPr>
          <a:xfrm>
            <a:off x="7840308" y="5081196"/>
            <a:ext cx="129218" cy="86087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62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723A7-FDFD-4950-97AE-1B1086989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Final 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50FC2-7690-4A84-961E-C0267B9935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885469"/>
              </p:ext>
            </p:extLst>
          </p:nvPr>
        </p:nvGraphicFramePr>
        <p:xfrm>
          <a:off x="838200" y="1825625"/>
          <a:ext cx="10515604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409886965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49876787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74192694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82259738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62473744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85449957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80252392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8909177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97953563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00498054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13732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7463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Y: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7373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905DE3-5CFA-417A-B4B5-9EC17C70846F}"/>
              </a:ext>
            </a:extLst>
          </p:cNvPr>
          <p:cNvSpPr txBox="1"/>
          <p:nvPr/>
        </p:nvSpPr>
        <p:spPr>
          <a:xfrm>
            <a:off x="4466179" y="4216524"/>
            <a:ext cx="41786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1      x ≤ 2.5</a:t>
            </a:r>
          </a:p>
          <a:p>
            <a:r>
              <a:rPr lang="en-US" dirty="0"/>
              <a:t>                        -1     2.5 &lt;  x ≤ 5.5 </a:t>
            </a:r>
          </a:p>
          <a:p>
            <a:r>
              <a:rPr lang="en-US" dirty="0"/>
              <a:t>Sign(G(X))</a:t>
            </a:r>
            <a:r>
              <a:rPr lang="en-US" baseline="-25000" dirty="0"/>
              <a:t> </a:t>
            </a:r>
            <a:r>
              <a:rPr lang="en-US" dirty="0"/>
              <a:t>=    1     5.5 ≤  x &lt; 8.5 </a:t>
            </a:r>
          </a:p>
          <a:p>
            <a:r>
              <a:rPr lang="en-US" dirty="0"/>
              <a:t>                        -1    x &gt; 5.5</a:t>
            </a:r>
          </a:p>
          <a:p>
            <a:r>
              <a:rPr lang="en-US" dirty="0"/>
              <a:t> 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0C47F5F4-3FEE-4379-B55D-09E525C784B2}"/>
              </a:ext>
            </a:extLst>
          </p:cNvPr>
          <p:cNvSpPr/>
          <p:nvPr/>
        </p:nvSpPr>
        <p:spPr>
          <a:xfrm>
            <a:off x="5668609" y="4410305"/>
            <a:ext cx="129218" cy="86087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C447EE-E345-417B-9EFE-43B522A1D76B}"/>
              </a:ext>
            </a:extLst>
          </p:cNvPr>
          <p:cNvCxnSpPr/>
          <p:nvPr/>
        </p:nvCxnSpPr>
        <p:spPr>
          <a:xfrm>
            <a:off x="4547152" y="1432625"/>
            <a:ext cx="0" cy="14679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B0EBEE-EF01-4FCD-9827-F7AFA1BD8FDA}"/>
              </a:ext>
            </a:extLst>
          </p:cNvPr>
          <p:cNvCxnSpPr/>
          <p:nvPr/>
        </p:nvCxnSpPr>
        <p:spPr>
          <a:xfrm>
            <a:off x="7474226" y="1382930"/>
            <a:ext cx="0" cy="14679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95FD06-D437-440C-A2DB-3FA83FFBE54D}"/>
              </a:ext>
            </a:extLst>
          </p:cNvPr>
          <p:cNvCxnSpPr/>
          <p:nvPr/>
        </p:nvCxnSpPr>
        <p:spPr>
          <a:xfrm>
            <a:off x="10282031" y="1348143"/>
            <a:ext cx="0" cy="14679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638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6120F-0D91-4DD3-BE0A-CB0C5DE95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look at another example!</a:t>
            </a:r>
          </a:p>
        </p:txBody>
      </p:sp>
    </p:spTree>
    <p:extLst>
      <p:ext uri="{BB962C8B-B14F-4D97-AF65-F5344CB8AC3E}">
        <p14:creationId xmlns:p14="http://schemas.microsoft.com/office/powerpoint/2010/main" val="3609842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16FA8-BE52-4515-B70E-AF0491EB6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103485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753</Words>
  <Application>Microsoft Office PowerPoint</Application>
  <PresentationFormat>Widescreen</PresentationFormat>
  <Paragraphs>298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AdaBoosting</vt:lpstr>
      <vt:lpstr>Ada Boost</vt:lpstr>
      <vt:lpstr>Example --  initialization</vt:lpstr>
      <vt:lpstr>Example – iteration I</vt:lpstr>
      <vt:lpstr>Example – iteration II</vt:lpstr>
      <vt:lpstr>Example – iteration III</vt:lpstr>
      <vt:lpstr>Example – Final Results</vt:lpstr>
      <vt:lpstr>Let’s look at another example!</vt:lpstr>
      <vt:lpstr>Homework</vt:lpstr>
      <vt:lpstr>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AdaBoosting</dc:title>
  <dc:creator>张 琳瑞</dc:creator>
  <cp:lastModifiedBy>张 琳瑞</cp:lastModifiedBy>
  <cp:revision>2</cp:revision>
  <dcterms:created xsi:type="dcterms:W3CDTF">2022-06-05T19:53:43Z</dcterms:created>
  <dcterms:modified xsi:type="dcterms:W3CDTF">2022-06-05T22:26:27Z</dcterms:modified>
</cp:coreProperties>
</file>

<file path=docProps/thumbnail.jpeg>
</file>